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s Pong" initials="AP" lastIdx="2" clrIdx="0">
    <p:extLst>
      <p:ext uri="{19B8F6BF-5375-455C-9EA6-DF929625EA0E}">
        <p15:presenceInfo xmlns:p15="http://schemas.microsoft.com/office/powerpoint/2012/main" userId="6e7997212913a68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90" autoAdjust="0"/>
    <p:restoredTop sz="94660"/>
  </p:normalViewPr>
  <p:slideViewPr>
    <p:cSldViewPr snapToGrid="0">
      <p:cViewPr varScale="1">
        <p:scale>
          <a:sx n="93" d="100"/>
          <a:sy n="93" d="100"/>
        </p:scale>
        <p:origin x="132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B6254-0097-43C1-87E1-9A084874B6BD}" type="datetimeFigureOut">
              <a:rPr lang="es-MX" smtClean="0"/>
              <a:t>18/08/2020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04B52-3372-411A-B0B2-9CAA920597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1583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98522-ADC5-4E32-9BD9-8482E557D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0FDD61-498E-4E5B-AE44-5E456325C7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29635-A862-4AE5-B7C1-B488439A1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FD45-6BEF-41D5-9401-29E441C9604F}" type="datetime1">
              <a:rPr lang="es-MX" smtClean="0"/>
              <a:t>18/08/2020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F79F6-9365-4304-8579-0717583C3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6D3F42-E41A-474D-8375-6A7BFC232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7B3E-E7A7-49CB-80E2-595E6ED051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1213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3A88A-A61F-4154-9F72-EDF9F8B3D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F4D088-4F36-4138-AC32-E63DC3030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81469-A04A-4382-9423-63F693A17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480A-01AC-4449-9E04-5CCCACEA8890}" type="datetime1">
              <a:rPr lang="es-MX" smtClean="0"/>
              <a:t>18/08/2020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CEFDA-5D2E-459C-9982-C414C07E8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FCD3EC-02C1-4931-9594-6AA12016C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7B3E-E7A7-49CB-80E2-595E6ED051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3523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566FF5-9909-4BB6-B8AA-D13042D566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D11AC6-C301-4292-A6D7-430F564D8F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7F801-60CA-4BB8-8446-F1AF3B677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E5255-32A0-486B-9186-7AB5A75A42E0}" type="datetime1">
              <a:rPr lang="es-MX" smtClean="0"/>
              <a:t>18/08/2020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42FE8-16EF-44E9-89F6-560FDF3E5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EB487-F6AF-49F5-808B-4FD0B7B12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7B3E-E7A7-49CB-80E2-595E6ED051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8608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5A657-1959-4935-85EE-31BEBC02D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8B8BE-62FC-41E1-AC43-2041AEF27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2E4D0-183A-4C46-849D-5BDE6102D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568D7-ED85-42E8-BD7E-B71108ECDD49}" type="datetime1">
              <a:rPr lang="es-MX" smtClean="0"/>
              <a:t>18/08/2020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EAB44C-1CF2-4430-9E94-4E0D46C2C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50495-49C3-4BCF-9F75-370023BAA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7B3E-E7A7-49CB-80E2-595E6ED051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346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5946B-4D3E-410B-805B-BC073AF90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2F1B9-439A-46BB-A58B-6E4D3CF4E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5EC891-CCF8-41FE-8D06-40F76E8FB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BCA1-868C-43BF-8BCD-623ED8637199}" type="datetime1">
              <a:rPr lang="es-MX" smtClean="0"/>
              <a:t>18/08/2020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B9B0B2-5BDE-40F3-AB76-76A91EE5F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0F6C-EAD8-451B-BEEF-B13F2CF04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7B3E-E7A7-49CB-80E2-595E6ED051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4919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C60C1-29E7-42E6-AB0D-A3D591E3D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91E60-6D25-4101-8A48-C6861C8A60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4F0CE9-04C5-4F70-BF9B-8C3641D8FA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7719C-8FD2-409F-9845-1618ED0FC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1AA3-DC30-437D-9C97-707C04AD9D85}" type="datetime1">
              <a:rPr lang="es-MX" smtClean="0"/>
              <a:t>18/08/2020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AF0259-9C93-4E5A-AD02-080E96CA0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0E619-ACD7-433E-BD79-FF9214AA4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7B3E-E7A7-49CB-80E2-595E6ED051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7155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8FB99-62EC-49E8-B7BF-443C06C17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20235F-6EFD-45C5-8611-1BF04B700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4BD266-404F-41B9-BDD0-AA01701F2B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3B21A9-C784-4175-8ACC-4374B0649C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7EC869-8237-4750-93A7-57E0596DA2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E3E66A-7F30-41C8-9CA0-5931F8DB4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576FA-B232-404F-AE70-52CCCA4D3D31}" type="datetime1">
              <a:rPr lang="es-MX" smtClean="0"/>
              <a:t>18/08/2020</a:t>
            </a:fld>
            <a:endParaRPr lang="es-MX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62C320-D8E4-40B3-87D9-810DCC503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4BE002-05AF-4355-BA4B-C3DD2ACB8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7B3E-E7A7-49CB-80E2-595E6ED051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1087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EC493-D95F-41F4-A972-50CFF7D2B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91BA0F-A22D-4798-8AAD-ECBEFD531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9842-E9BB-4189-82DB-A8BB4E15462F}" type="datetime1">
              <a:rPr lang="es-MX" smtClean="0"/>
              <a:t>18/08/2020</a:t>
            </a:fld>
            <a:endParaRPr lang="es-MX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523BA7-4080-4BED-8641-D2650312B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281D05-75C0-4C6E-A758-FAF5D5296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7B3E-E7A7-49CB-80E2-595E6ED051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3793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D15E57-0635-4055-B2FF-8038111AA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B35AC-C00B-4D0D-BAB8-98CCE424C28B}" type="datetime1">
              <a:rPr lang="es-MX" smtClean="0"/>
              <a:t>18/08/2020</a:t>
            </a:fld>
            <a:endParaRPr lang="es-MX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E4C7AC-0B66-43F4-A965-BF8707643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873819-9407-4618-8B2C-4E3007B5A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7B3E-E7A7-49CB-80E2-595E6ED051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5475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22A1C-F027-4102-92F8-1C7438E10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9D568-1DA0-4E43-A35C-43F70A4A4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BD5390-E03D-4C15-901E-50400D2C8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0E6383-8B70-42C2-BD9F-3F4D80F7A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0661C-5771-49B9-B7CE-38C8DF613630}" type="datetime1">
              <a:rPr lang="es-MX" smtClean="0"/>
              <a:t>18/08/2020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6FFBA-6A81-4DF4-A2F1-480568B01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91F410-4C86-425B-BF36-D69CD3E70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7B3E-E7A7-49CB-80E2-595E6ED051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861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FAE58-4FB1-45DA-B1AF-C017F3BB6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478DA8-1D7C-4960-87B5-E97A1197CB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ADB63-E2A9-4BAE-AC0E-CBDEA3C311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DAE342-CFE1-4D8A-B79E-8B05CFBEA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0B5C-68CB-4ADD-B831-8B24954A67AC}" type="datetime1">
              <a:rPr lang="es-MX" smtClean="0"/>
              <a:t>18/08/2020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4FA8E9-655F-43E3-BC26-7498FDD8E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2B937E-1EE9-41A3-A623-045793A3D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7B3E-E7A7-49CB-80E2-595E6ED051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337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0C4985-1A85-490C-A792-F07B7F0AF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F218CA-4FDF-484A-B5F0-447937D69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8D18E-30B1-48DB-8D5D-A0369E7F0C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5FDC0-3062-49FC-A18D-3B107C4C92AE}" type="datetime1">
              <a:rPr lang="es-MX" smtClean="0"/>
              <a:t>18/08/2020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1BD82-CB2F-4F01-B7C7-7BF60373A3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A7E05-2694-4BA2-B2A4-4861440006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B7B3E-E7A7-49CB-80E2-595E6ED051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1864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drape"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A130CA-991E-4C92-A494-EB7D8666E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C3C749F-9A26-4B1E-BC2E-572D03DF9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1872577" y="1372793"/>
            <a:ext cx="6135300" cy="5537781"/>
          </a:xfrm>
          <a:custGeom>
            <a:avLst/>
            <a:gdLst>
              <a:gd name="connsiteX0" fmla="*/ 0 w 6135300"/>
              <a:gd name="connsiteY0" fmla="*/ 0 h 5537781"/>
              <a:gd name="connsiteX1" fmla="*/ 6135300 w 6135300"/>
              <a:gd name="connsiteY1" fmla="*/ 0 h 5537781"/>
              <a:gd name="connsiteX2" fmla="*/ 6135300 w 6135300"/>
              <a:gd name="connsiteY2" fmla="*/ 3548931 h 5537781"/>
              <a:gd name="connsiteX3" fmla="*/ 4146451 w 6135300"/>
              <a:gd name="connsiteY3" fmla="*/ 5537781 h 5537781"/>
              <a:gd name="connsiteX4" fmla="*/ 0 w 6135300"/>
              <a:gd name="connsiteY4" fmla="*/ 1391331 h 553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5300" h="5537781">
                <a:moveTo>
                  <a:pt x="0" y="0"/>
                </a:moveTo>
                <a:lnTo>
                  <a:pt x="6135300" y="0"/>
                </a:lnTo>
                <a:lnTo>
                  <a:pt x="6135300" y="3548931"/>
                </a:lnTo>
                <a:lnTo>
                  <a:pt x="4146451" y="5537781"/>
                </a:lnTo>
                <a:lnTo>
                  <a:pt x="0" y="139133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50072F45-0093-44D7-A463-B2D458ABDA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6"/>
          <a:stretch/>
        </p:blipFill>
        <p:spPr>
          <a:xfrm>
            <a:off x="2747771" y="1"/>
            <a:ext cx="8557447" cy="5347244"/>
          </a:xfrm>
          <a:custGeom>
            <a:avLst/>
            <a:gdLst/>
            <a:ahLst/>
            <a:cxnLst/>
            <a:rect l="l" t="t" r="r" b="b"/>
            <a:pathLst>
              <a:path w="9366779" h="5852967">
                <a:moveTo>
                  <a:pt x="1169579" y="0"/>
                </a:moveTo>
                <a:lnTo>
                  <a:pt x="8197201" y="0"/>
                </a:lnTo>
                <a:lnTo>
                  <a:pt x="9366779" y="1169579"/>
                </a:lnTo>
                <a:lnTo>
                  <a:pt x="4683391" y="5852967"/>
                </a:lnTo>
                <a:lnTo>
                  <a:pt x="0" y="1169579"/>
                </a:ln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98D51C6-1188-49B8-B829-31D2C2813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050242" y="292975"/>
            <a:ext cx="5056735" cy="9206602"/>
          </a:xfrm>
          <a:custGeom>
            <a:avLst/>
            <a:gdLst>
              <a:gd name="connsiteX0" fmla="*/ 0 w 5053652"/>
              <a:gd name="connsiteY0" fmla="*/ 209273 h 9200989"/>
              <a:gd name="connsiteX1" fmla="*/ 209274 w 5053652"/>
              <a:gd name="connsiteY1" fmla="*/ 0 h 9200989"/>
              <a:gd name="connsiteX2" fmla="*/ 5053652 w 5053652"/>
              <a:gd name="connsiteY2" fmla="*/ 4844379 h 9200989"/>
              <a:gd name="connsiteX3" fmla="*/ 697042 w 5053652"/>
              <a:gd name="connsiteY3" fmla="*/ 9200989 h 9200989"/>
              <a:gd name="connsiteX4" fmla="*/ 0 w 5053652"/>
              <a:gd name="connsiteY4" fmla="*/ 9200989 h 920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652" h="9200989">
                <a:moveTo>
                  <a:pt x="0" y="209273"/>
                </a:moveTo>
                <a:lnTo>
                  <a:pt x="209274" y="0"/>
                </a:lnTo>
                <a:lnTo>
                  <a:pt x="5053652" y="4844379"/>
                </a:lnTo>
                <a:lnTo>
                  <a:pt x="697042" y="9200989"/>
                </a:lnTo>
                <a:lnTo>
                  <a:pt x="0" y="9200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456BA586-8922-4113-BD35-BBF1EB1A1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6909" y="5272381"/>
            <a:ext cx="3171238" cy="1585619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861739" y="2074303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ame 19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423102" y="1635666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5D56E1-6AE1-4D3D-AEFE-5D7FA05B1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2640" y="2445859"/>
            <a:ext cx="3883963" cy="2986936"/>
          </a:xfrm>
          <a:noFill/>
        </p:spPr>
        <p:txBody>
          <a:bodyPr anchor="ctr">
            <a:normAutofit fontScale="90000"/>
          </a:bodyPr>
          <a:lstStyle/>
          <a:p>
            <a:r>
              <a:rPr lang="es-MX" sz="4000" b="1" dirty="0">
                <a:solidFill>
                  <a:srgbClr val="080808"/>
                </a:solidFill>
              </a:rPr>
              <a:t>¿Está </a:t>
            </a:r>
            <a:br>
              <a:rPr lang="es-MX" sz="4000" b="1" dirty="0">
                <a:solidFill>
                  <a:srgbClr val="080808"/>
                </a:solidFill>
              </a:rPr>
            </a:br>
            <a:r>
              <a:rPr lang="es-MX" sz="4000" b="1" dirty="0">
                <a:solidFill>
                  <a:srgbClr val="080808"/>
                </a:solidFill>
              </a:rPr>
              <a:t>Dando Dios Nuevas Revelaciones Y Sueños </a:t>
            </a:r>
            <a:br>
              <a:rPr lang="es-MX" sz="4000" b="1" dirty="0">
                <a:solidFill>
                  <a:srgbClr val="080808"/>
                </a:solidFill>
              </a:rPr>
            </a:br>
            <a:r>
              <a:rPr lang="es-MX" sz="4000" b="1" dirty="0">
                <a:solidFill>
                  <a:srgbClr val="080808"/>
                </a:solidFill>
              </a:rPr>
              <a:t>Hoy?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419707-EE60-4E0F-A91F-FF1076ED79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17901" y="5272381"/>
            <a:ext cx="2700944" cy="659993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r>
              <a:rPr lang="es-MX" sz="2800" dirty="0">
                <a:solidFill>
                  <a:srgbClr val="080808"/>
                </a:solidFill>
              </a:rPr>
              <a:t>1Corintios 13:8-13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20CD21-247B-4908-88F3-7CD481A44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5DC80-4DF1-43CF-B685-737078433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7B3E-E7A7-49CB-80E2-595E6ED05194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7479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7A4C7-C4DF-4645-97E2-1AA2292D2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2784" y="365125"/>
            <a:ext cx="6161015" cy="1325563"/>
          </a:xfrm>
        </p:spPr>
        <p:txBody>
          <a:bodyPr/>
          <a:lstStyle/>
          <a:p>
            <a:r>
              <a:rPr lang="es-MX" b="1" dirty="0"/>
              <a:t>El Suceso de Hechos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5D838-A8B5-4349-914C-309A41AE7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5614" y="1825625"/>
            <a:ext cx="6488185" cy="4351338"/>
          </a:xfrm>
        </p:spPr>
        <p:txBody>
          <a:bodyPr/>
          <a:lstStyle/>
          <a:p>
            <a:pPr algn="l"/>
            <a:r>
              <a:rPr lang="es-ES" sz="1600" b="1" i="0" dirty="0">
                <a:solidFill>
                  <a:srgbClr val="000000"/>
                </a:solidFill>
                <a:effectLst/>
                <a:latin typeface="system-ui"/>
              </a:rPr>
              <a:t>1</a:t>
            </a:r>
            <a:r>
              <a:rPr lang="es-ES" b="1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s-ES" b="0" i="0" dirty="0">
                <a:solidFill>
                  <a:srgbClr val="000000"/>
                </a:solidFill>
                <a:effectLst/>
                <a:latin typeface="system-ui"/>
              </a:rPr>
              <a:t> Cuando llegó el día de Pentecostés, estaban todos unánimes juntos. </a:t>
            </a:r>
            <a:r>
              <a:rPr lang="es-ES" b="1" i="0" baseline="30000" dirty="0">
                <a:solidFill>
                  <a:srgbClr val="000000"/>
                </a:solidFill>
                <a:effectLst/>
                <a:latin typeface="system-ui"/>
              </a:rPr>
              <a:t>2 </a:t>
            </a:r>
            <a:r>
              <a:rPr lang="es-ES" b="0" i="0" dirty="0">
                <a:solidFill>
                  <a:srgbClr val="000000"/>
                </a:solidFill>
                <a:effectLst/>
                <a:latin typeface="system-ui"/>
              </a:rPr>
              <a:t>Y de repente vino del cielo un estruendo como de un viento recio que soplaba, el cual llenó toda la casa donde estaban sentados; </a:t>
            </a:r>
            <a:r>
              <a:rPr lang="es-ES" b="1" i="0" baseline="30000" dirty="0">
                <a:solidFill>
                  <a:srgbClr val="000000"/>
                </a:solidFill>
                <a:effectLst/>
                <a:latin typeface="system-ui"/>
              </a:rPr>
              <a:t>3 </a:t>
            </a:r>
            <a:r>
              <a:rPr lang="es-ES" b="0" i="0" dirty="0">
                <a:solidFill>
                  <a:srgbClr val="000000"/>
                </a:solidFill>
                <a:effectLst/>
                <a:latin typeface="system-ui"/>
              </a:rPr>
              <a:t>y se les aparecieron lenguas repartidas, como de fuego, asentándose sobre cada uno de ellos. </a:t>
            </a:r>
            <a:r>
              <a:rPr lang="es-ES" b="1" i="0" baseline="30000" dirty="0">
                <a:solidFill>
                  <a:srgbClr val="000000"/>
                </a:solidFill>
                <a:effectLst/>
                <a:latin typeface="system-ui"/>
              </a:rPr>
              <a:t>4 </a:t>
            </a:r>
            <a:r>
              <a:rPr lang="es-ES" b="0" i="0" dirty="0">
                <a:solidFill>
                  <a:srgbClr val="000000"/>
                </a:solidFill>
                <a:effectLst/>
                <a:latin typeface="system-ui"/>
              </a:rPr>
              <a:t>Y fueron todos llenos del Espíritu Santo, y comenzaron a hablar en otras lenguas, según el Espíritu les daba que hablasen.</a:t>
            </a:r>
          </a:p>
          <a:p>
            <a:endParaRPr lang="es-MX" dirty="0"/>
          </a:p>
        </p:txBody>
      </p:sp>
      <p:pic>
        <p:nvPicPr>
          <p:cNvPr id="7" name="Picture 6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4C17FC5E-7592-4DCE-BC00-558C88BFA0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80" y="777667"/>
            <a:ext cx="4234219" cy="556331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49DB89-E072-4842-BBC5-E8D782FAC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D7EE0E-44B8-4EC1-B262-974D286B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7B3E-E7A7-49CB-80E2-595E6ED05194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1222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8947B-2869-4346-A2FA-1B9F249D8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MX" b="1" dirty="0"/>
              <a:t>1Corintios 13 :8-13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481BC-F49F-4AB9-8B14-691C3BFF0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594273" cy="4667250"/>
          </a:xfrm>
        </p:spPr>
        <p:txBody>
          <a:bodyPr>
            <a:normAutofit fontScale="92500"/>
          </a:bodyPr>
          <a:lstStyle/>
          <a:p>
            <a:r>
              <a:rPr lang="es-US" sz="3200" b="1" i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8 </a:t>
            </a:r>
            <a:r>
              <a:rPr lang="es-US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amor nunca deja de ser; pero las profecías se acabarán, y cesarán las lenguas, y la ciencia acabará. </a:t>
            </a:r>
            <a:r>
              <a:rPr lang="es-US" sz="3200" b="1" i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9 </a:t>
            </a:r>
            <a:r>
              <a:rPr lang="es-US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Porque en parte conocemos, y en parte profetizamos; </a:t>
            </a:r>
            <a:r>
              <a:rPr lang="es-US" sz="3200" b="1" i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10 </a:t>
            </a:r>
            <a:r>
              <a:rPr lang="es-US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 cuando venga lo perfecto, entonces lo que es en parte se acabará. </a:t>
            </a:r>
            <a:r>
              <a:rPr lang="es-US" sz="3200" b="1" i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11 </a:t>
            </a:r>
            <a:r>
              <a:rPr lang="es-US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Cuando yo era niño, hablaba como niño, pensaba como niño, juzgaba como niño; mas cuando ya fui hombre, dejé lo que era de niño. </a:t>
            </a:r>
            <a:r>
              <a:rPr lang="es-US" sz="3200" b="1" i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12 </a:t>
            </a:r>
            <a:r>
              <a:rPr lang="es-US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Ahora vemos por espejo, oscuramente; mas entonces veremos cara a cara. Ahora conozco en parte; pero entonces conoceré como fui conocido. </a:t>
            </a:r>
            <a:r>
              <a:rPr lang="es-US" sz="3200" b="1" i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13 </a:t>
            </a:r>
            <a:r>
              <a:rPr lang="es-US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ahora permanecen la fe, la esperanza y el amor, estos tres; pero el mayor de ellos es el amor.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dirty="0"/>
          </a:p>
        </p:txBody>
      </p:sp>
      <p:pic>
        <p:nvPicPr>
          <p:cNvPr id="5" name="Picture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ACB4DE26-DA14-44D2-A4C6-0B154C509A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6"/>
          <a:stretch/>
        </p:blipFill>
        <p:spPr>
          <a:xfrm>
            <a:off x="9187140" y="365125"/>
            <a:ext cx="2769332" cy="1825624"/>
          </a:xfrm>
          <a:custGeom>
            <a:avLst/>
            <a:gdLst/>
            <a:ahLst/>
            <a:cxnLst/>
            <a:rect l="l" t="t" r="r" b="b"/>
            <a:pathLst>
              <a:path w="9366779" h="5852967">
                <a:moveTo>
                  <a:pt x="1169579" y="0"/>
                </a:moveTo>
                <a:lnTo>
                  <a:pt x="8197201" y="0"/>
                </a:lnTo>
                <a:lnTo>
                  <a:pt x="9366779" y="1169579"/>
                </a:lnTo>
                <a:lnTo>
                  <a:pt x="4683391" y="5852967"/>
                </a:lnTo>
                <a:lnTo>
                  <a:pt x="0" y="1169579"/>
                </a:lnTo>
                <a:close/>
              </a:path>
            </a:pathLst>
          </a:cu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B8FCE3-4D63-4097-8250-C787E427B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7DF888-694F-4A28-B4AA-D9CB54D52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7B3E-E7A7-49CB-80E2-595E6ED05194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9675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C83F8-5A92-4B56-800F-57CE6DDD4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455"/>
            <a:ext cx="10515600" cy="1325563"/>
          </a:xfrm>
        </p:spPr>
        <p:txBody>
          <a:bodyPr/>
          <a:lstStyle/>
          <a:p>
            <a:r>
              <a:rPr lang="es-MX" b="1" dirty="0"/>
              <a:t>1Corintios 13 :1-7</a:t>
            </a:r>
            <a:endParaRPr lang="es-MX" dirty="0"/>
          </a:p>
        </p:txBody>
      </p:sp>
      <p:pic>
        <p:nvPicPr>
          <p:cNvPr id="5" name="Picture 4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991C56A8-462B-4E04-ACD5-84A5E93EB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765" y="193963"/>
            <a:ext cx="5292436" cy="32350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27B89-8115-44BC-AEA0-4539BEE2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7018"/>
            <a:ext cx="8413173" cy="5237018"/>
          </a:xfrm>
          <a:solidFill>
            <a:schemeClr val="bg1">
              <a:alpha val="51000"/>
            </a:schemeClr>
          </a:solidFill>
        </p:spPr>
        <p:txBody>
          <a:bodyPr>
            <a:normAutofit lnSpcReduction="10000"/>
          </a:bodyPr>
          <a:lstStyle/>
          <a:p>
            <a:r>
              <a:rPr lang="es-US" b="1" i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s-US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 yo hablase lenguas humanas y angélicas, y no tengo amor, vengo a ser como metal que resuena, o címbalo que retiñe. </a:t>
            </a:r>
            <a:r>
              <a:rPr lang="es-US" b="1" i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2 </a:t>
            </a:r>
            <a:r>
              <a:rPr lang="es-US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 si tuviese profecía, y entendiese todos los misterios y toda ciencia, y si tuviese toda la fe, de tal manera que trasladase los montes, y no tengo amor, nada soy. </a:t>
            </a:r>
            <a:r>
              <a:rPr lang="es-US" b="1" i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3 </a:t>
            </a:r>
            <a:r>
              <a:rPr lang="es-US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 si repartiese todos mis bienes para dar de comer a los pobres, y si entregase mi cuerpo para ser quemado, y no tengo amor, de nada me sirve. </a:t>
            </a:r>
            <a:r>
              <a:rPr lang="es-US" b="1" i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4 </a:t>
            </a:r>
            <a:r>
              <a:rPr lang="es-US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amor es sufrido, es benigno; el amor no tiene envidia, el amor no es jactancioso, no se envanece; </a:t>
            </a:r>
            <a:r>
              <a:rPr lang="es-US" b="1" i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5 </a:t>
            </a:r>
            <a:r>
              <a:rPr lang="es-US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hace nada indebido, no busca lo suyo, no se irrita, no guarda rencor; </a:t>
            </a:r>
            <a:r>
              <a:rPr lang="es-US" b="1" i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6 </a:t>
            </a:r>
            <a:r>
              <a:rPr lang="es-US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se goza de la injusticia, mas se goza de la verdad. </a:t>
            </a:r>
            <a:r>
              <a:rPr lang="es-US" b="1" i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7 </a:t>
            </a:r>
            <a:r>
              <a:rPr lang="es-US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Todo lo sufre, todo lo cree, todo lo espera, todo lo soporta.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CEDB15-3469-402B-A07F-0E1793C7F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35C8B-AA1E-4227-B1B3-A41F9900B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7B3E-E7A7-49CB-80E2-595E6ED05194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8091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A917A-27C1-42DD-93BC-C2D3405DD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49666"/>
          </a:xfrm>
        </p:spPr>
        <p:txBody>
          <a:bodyPr>
            <a:noAutofit/>
          </a:bodyPr>
          <a:lstStyle/>
          <a:p>
            <a:r>
              <a:rPr lang="es-US" sz="5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Nótese contrastes con el amor v 8</a:t>
            </a:r>
            <a:endParaRPr lang="es-MX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D2B66-F557-4369-82A1-1799D1FE5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8678"/>
            <a:ext cx="11061970" cy="2065439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1er Contraste: el amor </a:t>
            </a:r>
            <a:r>
              <a:rPr lang="es-US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nunca</a:t>
            </a:r>
            <a:r>
              <a:rPr lang="es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deja de ser; pero las </a:t>
            </a:r>
            <a:r>
              <a:rPr lang="es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profecías</a:t>
            </a:r>
            <a:r>
              <a:rPr lang="es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US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acabarán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2do Contraste: “     “        “          “     “    “       “    </a:t>
            </a:r>
            <a:r>
              <a:rPr lang="es-US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cesarán</a:t>
            </a:r>
            <a:r>
              <a:rPr lang="es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las </a:t>
            </a:r>
            <a:r>
              <a:rPr lang="es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lenguas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3er Contraste: “     “         “         “     “   “ ; pero la </a:t>
            </a:r>
            <a:r>
              <a:rPr lang="es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ciencia</a:t>
            </a:r>
            <a:r>
              <a:rPr lang="es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US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acabará</a:t>
            </a:r>
            <a:endParaRPr lang="es-MX" sz="4000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67BB78D-3D37-4A95-A362-BE2297773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74116"/>
            <a:ext cx="11061970" cy="281875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D6C372-3E31-48EB-ACBE-3A602A342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4C095-4939-4330-BCB4-EDCF3F02B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7B3E-E7A7-49CB-80E2-595E6ED05194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1211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C03E5-D37E-4388-9291-F80ED5E8F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85764" cy="1325563"/>
          </a:xfrm>
        </p:spPr>
        <p:txBody>
          <a:bodyPr>
            <a:normAutofit/>
          </a:bodyPr>
          <a:lstStyle/>
          <a:p>
            <a:r>
              <a:rPr lang="es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Ahora veamos contrastes con “lo perfecto” v 9-10</a:t>
            </a:r>
            <a:endParaRPr lang="es-MX" sz="8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63B90-F38A-47C9-A0A9-6D4DCCC1D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15102"/>
          </a:xfrm>
        </p:spPr>
        <p:txBody>
          <a:bodyPr/>
          <a:lstStyle/>
          <a:p>
            <a:pPr>
              <a:lnSpc>
                <a:spcPct val="107000"/>
              </a:lnSpc>
              <a:spcBef>
                <a:spcPts val="600"/>
              </a:spcBef>
            </a:pPr>
            <a:r>
              <a:rPr lang="es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1er Contraste: en parte conocemos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</a:pPr>
            <a:r>
              <a:rPr lang="es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2do Contraste: en parte profetizamos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</a:pPr>
            <a:r>
              <a:rPr lang="es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3er Contraste: más cuando venga lo que es perfecto, lo que es en parte se acabará</a:t>
            </a:r>
            <a:endParaRPr lang="es-MX" dirty="0"/>
          </a:p>
        </p:txBody>
      </p:sp>
      <p:pic>
        <p:nvPicPr>
          <p:cNvPr id="5" name="Picture 4" descr="A picture containing food, table&#10;&#10;Description automatically generated">
            <a:extLst>
              <a:ext uri="{FF2B5EF4-FFF2-40B4-BE49-F238E27FC236}">
                <a16:creationId xmlns:a16="http://schemas.microsoft.com/office/drawing/2014/main" id="{1BDB7452-479F-4E8B-83D4-A84A51BE8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993" y="3875663"/>
            <a:ext cx="10515600" cy="26172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DF1805-212F-4075-AB98-0ECDCC6044FC}"/>
              </a:ext>
            </a:extLst>
          </p:cNvPr>
          <p:cNvSpPr txBox="1"/>
          <p:nvPr/>
        </p:nvSpPr>
        <p:spPr>
          <a:xfrm>
            <a:off x="5168348" y="4285882"/>
            <a:ext cx="185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Santiago 1:25</a:t>
            </a:r>
          </a:p>
          <a:p>
            <a:r>
              <a:rPr lang="es-MX" dirty="0"/>
              <a:t>2Tim 3:16-17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341A10-B4AB-46D8-A3EB-DF29E41EE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754B5D-43C3-4AD2-9479-1D72A3333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7B3E-E7A7-49CB-80E2-595E6ED05194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6554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798DA-0B46-44CE-A024-903351881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6" y="152227"/>
            <a:ext cx="10827327" cy="1796879"/>
          </a:xfrm>
        </p:spPr>
        <p:txBody>
          <a:bodyPr>
            <a:normAutofit/>
          </a:bodyPr>
          <a:lstStyle/>
          <a:p>
            <a:r>
              <a:rPr lang="es-US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Pablo da dos ilustraciones, </a:t>
            </a:r>
            <a:br>
              <a:rPr lang="es-US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US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que se entienda mejor v 11-12</a:t>
            </a:r>
            <a:endParaRPr lang="es-MX" sz="9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3F2E0-6524-4E9F-80CA-E519119E4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336" y="1949106"/>
            <a:ext cx="7212496" cy="4352303"/>
          </a:xfrm>
        </p:spPr>
        <p:txBody>
          <a:bodyPr>
            <a:normAutofit lnSpcReduction="10000"/>
          </a:bodyPr>
          <a:lstStyle/>
          <a:p>
            <a:r>
              <a:rPr lang="es-US" sz="3600" b="1" i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11 </a:t>
            </a:r>
            <a:r>
              <a:rPr lang="es-US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Cuando yo era niño, hablaba como niño, pensaba como niño, juzgaba como niño; mas cuando ya fui hombre, dejé lo que era de niño. </a:t>
            </a:r>
            <a:r>
              <a:rPr lang="es-US" sz="3600" b="1" i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12 </a:t>
            </a:r>
            <a:r>
              <a:rPr lang="es-US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Ahora vemos por espejo, oscuramente; mas entonces veremos cara a cara. Ahora conozco en parte; pero entonces conoceré como fui conocido.</a:t>
            </a:r>
            <a:endParaRPr lang="es-MX" sz="3200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6508DA1-F079-4A65-B294-99DDB2D959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722" y="1949106"/>
            <a:ext cx="3578087" cy="401437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72CC89-1EF7-46C6-922C-DD6EB728B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AEB88-0B9C-40F0-80BF-DF716235A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7B3E-E7A7-49CB-80E2-595E6ED05194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510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68201-2B4D-489F-B449-4FC28152F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La permanencia del amor v 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251EE-359F-4A53-B0A1-E647E3A05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6971"/>
            <a:ext cx="10515600" cy="1111539"/>
          </a:xfrm>
        </p:spPr>
        <p:txBody>
          <a:bodyPr/>
          <a:lstStyle/>
          <a:p>
            <a:r>
              <a:rPr lang="es-US" sz="3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ahora permanecen la fe, la esperanza y el amor, estos tres; pero el mayor de ellos es el amor.</a:t>
            </a:r>
            <a:r>
              <a:rPr lang="es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F9C35E-7B25-4B51-B73F-AB372BCBCD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8" t="13940" r="13232" b="9495"/>
          <a:stretch/>
        </p:blipFill>
        <p:spPr>
          <a:xfrm>
            <a:off x="838200" y="2937164"/>
            <a:ext cx="10260435" cy="379614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23664F-7C8F-4030-B600-FF735BE02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F81A2-6720-4E40-85F6-6FBADA926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B7B3E-E7A7-49CB-80E2-595E6ED05194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9909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622</Words>
  <Application>Microsoft Office PowerPoint</Application>
  <PresentationFormat>Panorámica</PresentationFormat>
  <Paragraphs>30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system-ui</vt:lpstr>
      <vt:lpstr>Office Theme</vt:lpstr>
      <vt:lpstr>¿Está  Dando Dios Nuevas Revelaciones Y Sueños  Hoy?</vt:lpstr>
      <vt:lpstr>El Suceso de Hechos 2</vt:lpstr>
      <vt:lpstr>1Corintios 13 :8-13</vt:lpstr>
      <vt:lpstr>1Corintios 13 :1-7</vt:lpstr>
      <vt:lpstr>Nótese contrastes con el amor v 8</vt:lpstr>
      <vt:lpstr>Ahora veamos contrastes con “lo perfecto” v 9-10</vt:lpstr>
      <vt:lpstr>Pablo da dos ilustraciones,  para que se entienda mejor v 11-12</vt:lpstr>
      <vt:lpstr>La permanencia del amor v 13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¿Está  Dando Dios Nuevas Revelaciones Hoy?</dc:title>
  <dc:creator>Andres Pong</dc:creator>
  <cp:lastModifiedBy>ADMINISTRADOR MTZ</cp:lastModifiedBy>
  <cp:revision>9</cp:revision>
  <dcterms:created xsi:type="dcterms:W3CDTF">2020-08-18T21:18:34Z</dcterms:created>
  <dcterms:modified xsi:type="dcterms:W3CDTF">2020-08-18T22:37:25Z</dcterms:modified>
</cp:coreProperties>
</file>